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8" r:id="rId5"/>
    <p:sldId id="263" r:id="rId6"/>
    <p:sldId id="266" r:id="rId7"/>
    <p:sldId id="267" r:id="rId8"/>
    <p:sldId id="265" r:id="rId9"/>
    <p:sldId id="262" r:id="rId10"/>
    <p:sldId id="270" r:id="rId1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Wright" initials="MW" lastIdx="1" clrIdx="0">
    <p:extLst>
      <p:ext uri="{19B8F6BF-5375-455C-9EA6-DF929625EA0E}">
        <p15:presenceInfo xmlns:p15="http://schemas.microsoft.com/office/powerpoint/2012/main" userId="S-1-5-21-1567781294-1889992519-3027443384-291482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09" y="5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7-12T08:11:31.916" idx="1">
    <p:pos x="10" y="10"/>
    <p:text>Let them know that this will be explained later in the presentation</p:text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" y="-4762"/>
            <a:ext cx="2852200" cy="5604142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9" y="2692399"/>
              <a:ext cx="4576761" cy="4165601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82862"/>
              <a:ext cx="3584574" cy="4275138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154" y="5599380"/>
            <a:ext cx="4439133" cy="1359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662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53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23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84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00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19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41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866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8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3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8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5259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1844675"/>
            <a:ext cx="4895055" cy="39465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844673"/>
            <a:ext cx="4895056" cy="394652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9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187801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2546351"/>
            <a:ext cx="4895056" cy="3244848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5" y="1878013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546351"/>
            <a:ext cx="4895056" cy="3244848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7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1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0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5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42E3-9788-4DC7-AEDD-7C6AFF73A70A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6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-1"/>
            <a:ext cx="1589517" cy="6169026"/>
            <a:chOff x="1320800" y="0"/>
            <a:chExt cx="2430372" cy="6867712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9" y="5286562"/>
              <a:ext cx="2123983" cy="1571438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272"/>
              <a:ext cx="1769790" cy="162944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09" y="33338"/>
            <a:ext cx="10018713" cy="1752599"/>
          </a:xfrm>
          <a:prstGeom prst="rect">
            <a:avLst/>
          </a:prstGeom>
          <a:ln>
            <a:noFill/>
          </a:ln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1833563"/>
            <a:ext cx="10018713" cy="395763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ECD42E3-9788-4DC7-AEDD-7C6AFF73A70A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037B57-9EAB-4D5D-BF14-E21E2AA4351C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570" y="6154744"/>
            <a:ext cx="2452584" cy="75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08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9251" y="1380068"/>
            <a:ext cx="9183772" cy="261619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Summary of the Ryan White HIV/AIDS Program (RWHAP) Grant Year 2024 </a:t>
            </a:r>
            <a:r>
              <a:rPr lang="en-US" dirty="0" smtClean="0"/>
              <a:t>Sub-recipient </a:t>
            </a:r>
            <a:r>
              <a:rPr lang="en-US" dirty="0" smtClean="0"/>
              <a:t>Monitoring 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19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627849" y="2166143"/>
            <a:ext cx="8160583" cy="83831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Sub-recipients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/>
              <a:t>shall be monitored annually by the Recipient to ensure compliance with all applicable HRSA standards.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51222257"/>
              </p:ext>
            </p:extLst>
          </p:nvPr>
        </p:nvGraphicFramePr>
        <p:xfrm>
          <a:off x="2447108" y="2712583"/>
          <a:ext cx="7341325" cy="3061199"/>
        </p:xfrm>
        <a:graphic>
          <a:graphicData uri="http://schemas.openxmlformats.org/drawingml/2006/table">
            <a:tbl>
              <a:tblPr/>
              <a:tblGrid>
                <a:gridCol w="7341325">
                  <a:extLst>
                    <a:ext uri="{9D8B030D-6E8A-4147-A177-3AD203B41FA5}">
                      <a16:colId xmlns:a16="http://schemas.microsoft.com/office/drawing/2014/main" val="3193744395"/>
                    </a:ext>
                  </a:extLst>
                </a:gridCol>
              </a:tblGrid>
              <a:tr h="3061199"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Obtain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better understanding of the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Subrecipient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Program in Palm Beach County;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Ensure compliance with legislative mandates and program requirements;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Review fiscal and administrative systems and process, quality management (QM), and internal controls;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 the system of HIV care;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 community and consumer involvement; and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Identify technical assistance (TA) needs.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37" marR="5583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2756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450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the 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 Resources &amp; Services Administration </a:t>
            </a:r>
            <a:r>
              <a:rPr lang="en-US" dirty="0" smtClean="0"/>
              <a:t>(HRSA) recommend that Ryan White HIV/AIDS Program </a:t>
            </a:r>
            <a:r>
              <a:rPr lang="en-US" u="sng" dirty="0" smtClean="0"/>
              <a:t>(RWHAP)</a:t>
            </a:r>
            <a:r>
              <a:rPr lang="en-US" dirty="0" smtClean="0"/>
              <a:t> provide a summary of the annual monitoring findings to the HIV CARE Council.</a:t>
            </a:r>
          </a:p>
          <a:p>
            <a:r>
              <a:rPr lang="en-US" dirty="0" smtClean="0"/>
              <a:t>RWHAP  will provide a summary of findings highlighting systemic issues, or patterns across more than one agency.</a:t>
            </a:r>
          </a:p>
          <a:p>
            <a:r>
              <a:rPr lang="en-US" dirty="0" smtClean="0"/>
              <a:t>The summary will note how the Recipient </a:t>
            </a:r>
            <a:r>
              <a:rPr lang="en-US" u="sng" dirty="0" smtClean="0"/>
              <a:t>(RWHAP)</a:t>
            </a:r>
            <a:r>
              <a:rPr lang="en-US" dirty="0" smtClean="0"/>
              <a:t> is addressing the systemic findings.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416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RWHAP Monitoring Process 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000" dirty="0"/>
              <a:t>A</a:t>
            </a:r>
            <a:r>
              <a:rPr lang="en-US" sz="2000" dirty="0" smtClean="0"/>
              <a:t>ll </a:t>
            </a:r>
            <a:r>
              <a:rPr lang="en-US" sz="2000" dirty="0"/>
              <a:t>Ryan White HIV/AIDS Program (RWHAP) Sub-recipients are monitored, minimally on an annual basis, in accordance according to the with Health Resources &amp; Services Administration (HRSA) </a:t>
            </a:r>
            <a:r>
              <a:rPr lang="en-US" sz="2000" dirty="0" smtClean="0"/>
              <a:t>Standards and contract agreement.</a:t>
            </a:r>
          </a:p>
          <a:p>
            <a:r>
              <a:rPr lang="en-US" sz="2000" dirty="0" smtClean="0"/>
              <a:t>The  annual site visit </a:t>
            </a:r>
            <a:r>
              <a:rPr lang="en-US" sz="2000" dirty="0"/>
              <a:t>must test compliance with HRSA Monitoring Standards, programmatic and fiscal standards. </a:t>
            </a:r>
          </a:p>
          <a:p>
            <a:r>
              <a:rPr lang="en-US" sz="2000" dirty="0" smtClean="0"/>
              <a:t> The comprehensive monitoring  tool is used for each agency.</a:t>
            </a:r>
          </a:p>
          <a:p>
            <a:r>
              <a:rPr lang="en-US" sz="2000" dirty="0" smtClean="0"/>
              <a:t>There are four parts to the tool: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Program Operations Review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Fiscal Review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Service Delivery Standards Review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Continuous Quality Management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Contracts, Compliance and Program Performance </a:t>
            </a:r>
            <a:r>
              <a:rPr lang="en-US" sz="2000" dirty="0" smtClean="0"/>
              <a:t>(CCPP) Section is in charge of scheduling the agency visit and issuing the final report to the agency.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82639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RWHAP Monitoring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84312" y="1477818"/>
            <a:ext cx="4895055" cy="48583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sz="1300" dirty="0" smtClean="0"/>
              <a:t>•</a:t>
            </a:r>
            <a:r>
              <a:rPr lang="en-US" dirty="0"/>
              <a:t>	</a:t>
            </a:r>
            <a:r>
              <a:rPr lang="en-US" sz="1600" dirty="0">
                <a:latin typeface="+mj-lt"/>
              </a:rPr>
              <a:t>The Grant Compliance Specialist (GCS) develops a </a:t>
            </a:r>
            <a:r>
              <a:rPr lang="en-US" sz="1600" dirty="0" smtClean="0">
                <a:latin typeface="+mj-lt"/>
              </a:rPr>
              <a:t>draft monitoring </a:t>
            </a:r>
            <a:r>
              <a:rPr lang="en-US" sz="1600" dirty="0">
                <a:latin typeface="+mj-lt"/>
              </a:rPr>
              <a:t>schedule at the beginning of the grant year</a:t>
            </a:r>
          </a:p>
          <a:p>
            <a:pPr marL="0" indent="0" algn="just">
              <a:buNone/>
            </a:pPr>
            <a:r>
              <a:rPr lang="en-US" sz="1600" dirty="0"/>
              <a:t>•	</a:t>
            </a:r>
            <a:r>
              <a:rPr lang="en-US" sz="1600" dirty="0" smtClean="0">
                <a:latin typeface="+mj-lt"/>
              </a:rPr>
              <a:t>After </a:t>
            </a:r>
            <a:r>
              <a:rPr lang="en-US" sz="1600" dirty="0">
                <a:latin typeface="+mj-lt"/>
              </a:rPr>
              <a:t>the GCS sets the Monitoring dates in consultation with the Sub-Recipients, the GCS sends a confirmation e-mail to the sub-recipient designee. The e-mail will confirm the date(s), time(s), location(s), and staff to be made available during the visit. </a:t>
            </a:r>
          </a:p>
          <a:p>
            <a:pPr marL="0" indent="0" algn="just">
              <a:buNone/>
            </a:pPr>
            <a:r>
              <a:rPr lang="en-US" sz="1600" dirty="0">
                <a:latin typeface="+mj-lt"/>
              </a:rPr>
              <a:t>•	The GCS </a:t>
            </a:r>
            <a:r>
              <a:rPr lang="en-US" sz="1600" dirty="0" smtClean="0">
                <a:latin typeface="+mj-lt"/>
              </a:rPr>
              <a:t>sends </a:t>
            </a:r>
            <a:r>
              <a:rPr lang="en-US" sz="1600" dirty="0">
                <a:latin typeface="+mj-lt"/>
              </a:rPr>
              <a:t>the sub-recipient designee a packet that includes a confirmation letter, monitoring tools, Document Request Form, and Monitoring Planning </a:t>
            </a:r>
            <a:r>
              <a:rPr lang="en-US" sz="1600" dirty="0" smtClean="0">
                <a:latin typeface="+mj-lt"/>
              </a:rPr>
              <a:t>Agenda.</a:t>
            </a:r>
            <a:endParaRPr lang="en-US" sz="1600" dirty="0">
              <a:latin typeface="+mj-lt"/>
            </a:endParaRPr>
          </a:p>
          <a:p>
            <a:pPr marL="0" indent="0" algn="just">
              <a:buNone/>
            </a:pPr>
            <a:r>
              <a:rPr lang="en-US" sz="1600" dirty="0">
                <a:latin typeface="+mj-lt"/>
              </a:rPr>
              <a:t>•	The week prior to the site visit the GCS  will forward the sub-recipient designee </a:t>
            </a:r>
            <a:r>
              <a:rPr lang="en-US" sz="1600" dirty="0" smtClean="0">
                <a:latin typeface="+mj-lt"/>
              </a:rPr>
              <a:t>a Client ID </a:t>
            </a:r>
            <a:r>
              <a:rPr lang="en-US" sz="1600" dirty="0">
                <a:latin typeface="+mj-lt"/>
              </a:rPr>
              <a:t>list indicating </a:t>
            </a:r>
            <a:r>
              <a:rPr lang="en-US" sz="1600" dirty="0" smtClean="0">
                <a:latin typeface="+mj-lt"/>
              </a:rPr>
              <a:t>the </a:t>
            </a:r>
            <a:r>
              <a:rPr lang="en-US" sz="1600" dirty="0">
                <a:latin typeface="+mj-lt"/>
              </a:rPr>
              <a:t>client charts to be reviewed during the site visit. </a:t>
            </a:r>
            <a:endParaRPr lang="en-US" sz="1600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>
                <a:solidFill>
                  <a:srgbClr val="0070C0"/>
                </a:solidFill>
              </a:rPr>
              <a:t>Entrance Conference Meeting </a:t>
            </a:r>
          </a:p>
          <a:p>
            <a:r>
              <a:rPr lang="en-US" dirty="0" smtClean="0"/>
              <a:t>Visits </a:t>
            </a:r>
            <a:r>
              <a:rPr lang="en-US" dirty="0"/>
              <a:t>will start with an Entrance Conference (opportunity for program review team to explain visit and the opportunity for the sub-recipient to present its program). The Entrance Conference is designed to facilitate introductions of all individuals involved, describe the review process, and address any questions and/or concerns presented prior to the beginning of the review.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7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RWHAP Sub-recipient Contracts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sz="2000" dirty="0" smtClean="0"/>
          </a:p>
          <a:p>
            <a:endParaRPr lang="en-US" sz="2000" dirty="0"/>
          </a:p>
          <a:p>
            <a:r>
              <a:rPr lang="en-US" sz="2400" dirty="0" smtClean="0"/>
              <a:t>In GY 2024 - 8 Sub-recipients contracted with Palm Beach County Ryan White HIV/AIDS Program to provide Core Medical and Support Services -21 Service Categories</a:t>
            </a:r>
          </a:p>
          <a:p>
            <a:r>
              <a:rPr lang="en-US" sz="2400" dirty="0" smtClean="0"/>
              <a:t>A total of 278 client files were reviewed across all service categories.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844673"/>
            <a:ext cx="4895056" cy="4772258"/>
          </a:xfrm>
        </p:spPr>
        <p:txBody>
          <a:bodyPr>
            <a:normAutofit fontScale="85000" lnSpcReduction="2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 Services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AIDS Pharmaceutical Assistance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Early Intervention Services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Early Intervention Services-MAI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Health Insurance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Laboratory Diagnostic Testing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Case Management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Case Management - MAI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Mental Health Services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Oral Health Care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Outpatient/Ambulatory Medical Care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Specialty Outpatient Medical Care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Support Services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EFA-Prior Authorizations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Emergency Financial Assistance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Emergency Housing Services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Bank/Home Delivered Meals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Bank/Nutritional Supplements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Legal Services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Transportation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Non-Medical Case Management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Non-Medical Case Management-MAI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Psychosocial Support Services-MAI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08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RWHAP Monitoring Findings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Program Operations Review Findings</a:t>
            </a:r>
          </a:p>
          <a:p>
            <a:pPr lvl="1"/>
            <a:r>
              <a:rPr lang="en-US" dirty="0"/>
              <a:t>1</a:t>
            </a:r>
            <a:r>
              <a:rPr lang="en-US" dirty="0" smtClean="0"/>
              <a:t> of 8 </a:t>
            </a:r>
            <a:r>
              <a:rPr lang="en-US" u="sng" dirty="0" smtClean="0"/>
              <a:t>(13%)</a:t>
            </a:r>
            <a:r>
              <a:rPr lang="en-US" dirty="0" smtClean="0"/>
              <a:t> </a:t>
            </a:r>
            <a:r>
              <a:rPr lang="en-US" dirty="0" err="1" smtClean="0"/>
              <a:t>Subrecpients</a:t>
            </a:r>
            <a:r>
              <a:rPr lang="en-US" dirty="0" smtClean="0"/>
              <a:t> had findings in Eligibility documentation. </a:t>
            </a:r>
          </a:p>
          <a:p>
            <a:r>
              <a:rPr lang="en-US" dirty="0" smtClean="0"/>
              <a:t>Fiscal Review Findings </a:t>
            </a:r>
          </a:p>
          <a:p>
            <a:pPr lvl="1"/>
            <a:r>
              <a:rPr lang="en-US" dirty="0"/>
              <a:t>3</a:t>
            </a:r>
            <a:r>
              <a:rPr lang="en-US" dirty="0" smtClean="0"/>
              <a:t> of 8 </a:t>
            </a:r>
            <a:r>
              <a:rPr lang="en-US" u="sng" dirty="0" smtClean="0"/>
              <a:t>(38%)</a:t>
            </a:r>
            <a:r>
              <a:rPr lang="en-US" dirty="0" smtClean="0"/>
              <a:t> </a:t>
            </a:r>
            <a:r>
              <a:rPr lang="en-US" dirty="0" err="1" smtClean="0"/>
              <a:t>Subrecipients</a:t>
            </a:r>
            <a:r>
              <a:rPr lang="en-US" dirty="0" smtClean="0"/>
              <a:t> had findings due to Program Income, timely submission of </a:t>
            </a:r>
            <a:r>
              <a:rPr lang="en-US" dirty="0" err="1" smtClean="0"/>
              <a:t>reimbursements,reimbursement</a:t>
            </a:r>
            <a:r>
              <a:rPr lang="en-US" dirty="0" smtClean="0"/>
              <a:t> documentation and incorrect </a:t>
            </a:r>
            <a:r>
              <a:rPr lang="en-US" dirty="0"/>
              <a:t>or incomplete submission of </a:t>
            </a:r>
            <a:r>
              <a:rPr lang="en-US" dirty="0" smtClean="0"/>
              <a:t>documents.</a:t>
            </a:r>
          </a:p>
          <a:p>
            <a:r>
              <a:rPr lang="en-US" dirty="0" smtClean="0"/>
              <a:t>Service Delivery Standards Review</a:t>
            </a:r>
          </a:p>
          <a:p>
            <a:pPr lvl="1"/>
            <a:r>
              <a:rPr lang="en-US" dirty="0"/>
              <a:t>6</a:t>
            </a:r>
            <a:r>
              <a:rPr lang="en-US" dirty="0" smtClean="0"/>
              <a:t> of 8  </a:t>
            </a:r>
            <a:r>
              <a:rPr lang="en-US" u="sng" dirty="0" smtClean="0"/>
              <a:t>(75%)</a:t>
            </a:r>
            <a:r>
              <a:rPr lang="en-US" dirty="0" smtClean="0"/>
              <a:t> </a:t>
            </a:r>
            <a:r>
              <a:rPr lang="en-US" dirty="0" err="1" smtClean="0"/>
              <a:t>Subrecipients</a:t>
            </a:r>
            <a:r>
              <a:rPr lang="en-US" dirty="0" smtClean="0"/>
              <a:t> had  findings in Service Delivery Standards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i="1" dirty="0"/>
              <a:t>Service Standards</a:t>
            </a:r>
            <a:r>
              <a:rPr lang="en-US" dirty="0"/>
              <a:t> outline the elements and expectations a Ryan White HIV/AIDS Program (RWHAP) </a:t>
            </a:r>
            <a:r>
              <a:rPr lang="en-US" dirty="0" smtClean="0"/>
              <a:t>service </a:t>
            </a:r>
            <a:r>
              <a:rPr lang="en-US" dirty="0"/>
              <a:t>provider </a:t>
            </a:r>
            <a:r>
              <a:rPr lang="en-US" dirty="0" smtClean="0"/>
              <a:t>must follow when </a:t>
            </a:r>
            <a:r>
              <a:rPr lang="en-US" dirty="0"/>
              <a:t>implementing a specific service category. The purpose of service standards are to ensure that all RWHAP service providers offer the same fundamental components of the given service category across a service area. </a:t>
            </a:r>
          </a:p>
        </p:txBody>
      </p:sp>
    </p:spTree>
    <p:extLst>
      <p:ext uri="{BB962C8B-B14F-4D97-AF65-F5344CB8AC3E}">
        <p14:creationId xmlns:p14="http://schemas.microsoft.com/office/powerpoint/2010/main" val="660148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1"/>
            <a:ext cx="10018713" cy="722376"/>
          </a:xfrm>
        </p:spPr>
        <p:txBody>
          <a:bodyPr>
            <a:normAutofit/>
          </a:bodyPr>
          <a:lstStyle/>
          <a:p>
            <a:r>
              <a:rPr lang="en-US" dirty="0" smtClean="0"/>
              <a:t> RWHAP Monitoring Findings-Detail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1163781"/>
            <a:ext cx="5583839" cy="46274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900" b="1" dirty="0" smtClean="0"/>
              <a:t>Service </a:t>
            </a:r>
            <a:r>
              <a:rPr lang="en-US" sz="1900" b="1" dirty="0"/>
              <a:t>Delivery </a:t>
            </a:r>
            <a:r>
              <a:rPr lang="en-US" sz="1900" b="1" dirty="0" smtClean="0"/>
              <a:t>Standards: </a:t>
            </a:r>
            <a:r>
              <a:rPr lang="en-US" dirty="0" smtClean="0"/>
              <a:t>FINDINGS </a:t>
            </a:r>
            <a:r>
              <a:rPr lang="en-US" dirty="0"/>
              <a:t>BELOW BY SERVICE CATEGORY</a:t>
            </a:r>
          </a:p>
          <a:p>
            <a:r>
              <a:rPr lang="en-US" b="1" dirty="0"/>
              <a:t>MCM vs. NMCM</a:t>
            </a:r>
            <a:r>
              <a:rPr lang="en-US" dirty="0"/>
              <a:t>: Ensuring NMCM is documented for activities related to clients needing assistance with accessing services. MCM should be documented for activities related to clients needing assistance with adherence to care issues.</a:t>
            </a:r>
          </a:p>
          <a:p>
            <a:r>
              <a:rPr lang="en-US" b="1" dirty="0"/>
              <a:t>Medical Case Management Services (MCM)</a:t>
            </a:r>
            <a:r>
              <a:rPr lang="en-US" dirty="0"/>
              <a:t>: Missing required </a:t>
            </a:r>
            <a:r>
              <a:rPr lang="en-US" dirty="0" smtClean="0"/>
              <a:t>annual assessments, action </a:t>
            </a:r>
            <a:r>
              <a:rPr lang="en-US" dirty="0" smtClean="0"/>
              <a:t>plan </a:t>
            </a:r>
            <a:r>
              <a:rPr lang="en-US" dirty="0" smtClean="0"/>
              <a:t>goals, progress notes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/>
              <a:t>referral follow up.</a:t>
            </a:r>
          </a:p>
          <a:p>
            <a:r>
              <a:rPr lang="en-US" b="1" dirty="0"/>
              <a:t>Non Medical Case Management Services </a:t>
            </a:r>
            <a:r>
              <a:rPr lang="en-US" b="1" dirty="0" smtClean="0"/>
              <a:t>(</a:t>
            </a:r>
            <a:r>
              <a:rPr lang="en-US" b="1" u="sng" dirty="0" smtClean="0"/>
              <a:t>N</a:t>
            </a:r>
            <a:r>
              <a:rPr lang="en-US" b="1" dirty="0" smtClean="0"/>
              <a:t>MCM</a:t>
            </a:r>
            <a:r>
              <a:rPr lang="en-US" b="1" dirty="0"/>
              <a:t>)</a:t>
            </a:r>
            <a:r>
              <a:rPr lang="en-US" dirty="0"/>
              <a:t>: 	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Missing </a:t>
            </a:r>
            <a:r>
              <a:rPr lang="en-US" dirty="0"/>
              <a:t>required annual assessments, action </a:t>
            </a:r>
            <a:r>
              <a:rPr lang="en-US" dirty="0" smtClean="0"/>
              <a:t>plan </a:t>
            </a:r>
            <a:r>
              <a:rPr lang="en-US" dirty="0"/>
              <a:t>goals, </a:t>
            </a:r>
            <a:r>
              <a:rPr lang="en-US" dirty="0" smtClean="0"/>
              <a:t>      progress </a:t>
            </a:r>
            <a:r>
              <a:rPr lang="en-US" dirty="0"/>
              <a:t>notes,  referral follow up</a:t>
            </a:r>
            <a:r>
              <a:rPr lang="en-US" dirty="0" smtClean="0"/>
              <a:t>. </a:t>
            </a:r>
            <a:r>
              <a:rPr lang="en-US" sz="1800" dirty="0" smtClean="0"/>
              <a:t>Lack </a:t>
            </a:r>
            <a:r>
              <a:rPr lang="en-US" sz="1800" dirty="0"/>
              <a:t>of  follow-up and additional client needs not updated. Communication was not continued between staff and client.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163781"/>
            <a:ext cx="4895056" cy="4627419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smtClean="0"/>
              <a:t>Early Intervention Services (EIS)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Insufficient </a:t>
            </a:r>
            <a:r>
              <a:rPr lang="en-US" dirty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documentation of provision of all 4 required EIS components with Part A or other funding (testing/referral/linkage/education and training</a:t>
            </a:r>
            <a:r>
              <a:rPr lang="en-US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u="sng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Outpatient Ambulatory Health Services</a:t>
            </a:r>
            <a:r>
              <a:rPr lang="en-US" sz="1600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Client medical records were not </a:t>
            </a:r>
            <a:r>
              <a:rPr lang="en-US" sz="1600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updated </a:t>
            </a:r>
            <a:r>
              <a:rPr lang="en-US" sz="1600" dirty="0" smtClean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current allergy information, and missing Immunization documentation. 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u="sng" dirty="0" smtClean="0"/>
              <a:t>Food </a:t>
            </a:r>
            <a:r>
              <a:rPr lang="en-US" b="1" u="sng" dirty="0"/>
              <a:t>Bank/Home Delivered Meals</a:t>
            </a:r>
            <a:r>
              <a:rPr lang="en-US" dirty="0"/>
              <a:t>: </a:t>
            </a:r>
            <a:r>
              <a:rPr lang="en-US" dirty="0" smtClean="0"/>
              <a:t>Current   food </a:t>
            </a:r>
            <a:r>
              <a:rPr lang="en-US" dirty="0"/>
              <a:t>s</a:t>
            </a:r>
            <a:r>
              <a:rPr lang="en-US" dirty="0" smtClean="0"/>
              <a:t>tamp data in PE.</a:t>
            </a:r>
            <a:endParaRPr lang="en-US" dirty="0"/>
          </a:p>
          <a:p>
            <a:r>
              <a:rPr lang="en-US" b="1" u="sng" dirty="0" smtClean="0"/>
              <a:t>Psychosocial </a:t>
            </a:r>
            <a:r>
              <a:rPr lang="en-US" b="1" u="sng" dirty="0"/>
              <a:t>Support Services</a:t>
            </a:r>
            <a:r>
              <a:rPr lang="en-US" u="sng" dirty="0"/>
              <a:t>: </a:t>
            </a:r>
            <a:r>
              <a:rPr lang="en-US" dirty="0"/>
              <a:t>Documentation did not support “counseling” </a:t>
            </a:r>
            <a:r>
              <a:rPr lang="en-US" dirty="0" smtClean="0"/>
              <a:t>services as </a:t>
            </a:r>
            <a:r>
              <a:rPr lang="en-US" dirty="0"/>
              <a:t>defined by this services category</a:t>
            </a:r>
            <a:r>
              <a:rPr lang="en-US" dirty="0" smtClean="0"/>
              <a:t>. </a:t>
            </a:r>
          </a:p>
          <a:p>
            <a:r>
              <a:rPr lang="en-US" b="1" u="sng" dirty="0" smtClean="0"/>
              <a:t>Legal Services:  </a:t>
            </a:r>
            <a:r>
              <a:rPr lang="en-US" dirty="0" smtClean="0"/>
              <a:t>closing of </a:t>
            </a:r>
            <a:r>
              <a:rPr lang="en-US" dirty="0" smtClean="0"/>
              <a:t>files, insufficient documentation of notification to referring agency of outcome for resolution. </a:t>
            </a:r>
            <a:endParaRPr lang="en-US" b="1" u="sng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36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33338"/>
            <a:ext cx="10018713" cy="1629207"/>
          </a:xfrm>
        </p:spPr>
        <p:txBody>
          <a:bodyPr/>
          <a:lstStyle/>
          <a:p>
            <a:r>
              <a:rPr lang="en-US" dirty="0" smtClean="0"/>
              <a:t>Corrective Action Plan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84310" y="1362456"/>
            <a:ext cx="10018713" cy="44287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The monitoring  report </a:t>
            </a:r>
            <a:r>
              <a:rPr lang="en-US" sz="1600" dirty="0" smtClean="0"/>
              <a:t>acknowledges  </a:t>
            </a:r>
            <a:r>
              <a:rPr lang="en-US" sz="1600" dirty="0" err="1"/>
              <a:t>S</a:t>
            </a:r>
            <a:r>
              <a:rPr lang="en-US" sz="1600" dirty="0" err="1" smtClean="0"/>
              <a:t>ubrecipient’s</a:t>
            </a:r>
            <a:r>
              <a:rPr lang="en-US" sz="1600" dirty="0" smtClean="0"/>
              <a:t> </a:t>
            </a:r>
            <a:r>
              <a:rPr lang="en-US" sz="1600" dirty="0"/>
              <a:t>strengths, areas of improvement including any findings and recommendations.</a:t>
            </a:r>
          </a:p>
          <a:p>
            <a:pPr marL="0" lvl="0" indent="0">
              <a:buNone/>
            </a:pPr>
            <a:endParaRPr lang="en-US" sz="1600" dirty="0" smtClean="0"/>
          </a:p>
          <a:p>
            <a:pPr lvl="0"/>
            <a:r>
              <a:rPr lang="en-US" sz="1600" dirty="0" smtClean="0"/>
              <a:t>Findings are </a:t>
            </a:r>
            <a:r>
              <a:rPr lang="en-US" sz="1600" dirty="0"/>
              <a:t>addressed through a Corrective Action Plan (CAP</a:t>
            </a:r>
            <a:r>
              <a:rPr lang="en-US" sz="1600" dirty="0" smtClean="0"/>
              <a:t>), </a:t>
            </a:r>
            <a:r>
              <a:rPr lang="en-US" sz="1600" dirty="0"/>
              <a:t>which must adhere to the following: </a:t>
            </a:r>
          </a:p>
          <a:p>
            <a:pPr lvl="1"/>
            <a:r>
              <a:rPr lang="en-US" sz="1600" dirty="0"/>
              <a:t>Sub-recipient must respond to the G</a:t>
            </a:r>
            <a:r>
              <a:rPr lang="en-US" sz="1600" dirty="0" smtClean="0"/>
              <a:t>rant Compliance Specialist  </a:t>
            </a:r>
            <a:r>
              <a:rPr lang="en-US" sz="1600" dirty="0"/>
              <a:t>within 30 calendar days of site visit report with a formal Corrective Action Plan (CAP). </a:t>
            </a:r>
          </a:p>
          <a:p>
            <a:pPr lvl="1"/>
            <a:r>
              <a:rPr lang="en-US" sz="1600" dirty="0"/>
              <a:t>The Plan must detail the timeline (e.g. 45 days from receipt of the site visit report), responsible parties and steps that the sub-recipient will take to rectify the problem and prevent it from occurring again. </a:t>
            </a:r>
          </a:p>
          <a:p>
            <a:pPr lvl="1"/>
            <a:r>
              <a:rPr lang="en-US" sz="1600" dirty="0"/>
              <a:t>Any CAP that do not meet the approval of the </a:t>
            </a:r>
            <a:r>
              <a:rPr lang="en-US" sz="1600" dirty="0" smtClean="0"/>
              <a:t>Recipient,  must be revised and resubmitted</a:t>
            </a:r>
            <a:r>
              <a:rPr lang="en-US" sz="1600" dirty="0"/>
              <a:t>. The GCS will send sub-recipient a written notification of CAP approval/denial.</a:t>
            </a:r>
          </a:p>
          <a:p>
            <a:pPr lvl="1"/>
            <a:r>
              <a:rPr lang="en-US" sz="1600" dirty="0"/>
              <a:t>Recipient </a:t>
            </a:r>
            <a:r>
              <a:rPr lang="en-US" sz="1600" dirty="0" smtClean="0"/>
              <a:t>GCS shall </a:t>
            </a:r>
            <a:r>
              <a:rPr lang="en-US" sz="1600" dirty="0"/>
              <a:t>conduct follow-up and provide Technical Assistance with Sub-Recipient (if required or requested).</a:t>
            </a:r>
          </a:p>
          <a:p>
            <a:pPr lvl="1"/>
            <a:r>
              <a:rPr lang="en-US" sz="1600" dirty="0"/>
              <a:t>Recipient </a:t>
            </a:r>
            <a:r>
              <a:rPr lang="en-US" sz="1600" dirty="0" smtClean="0"/>
              <a:t>GCS must </a:t>
            </a:r>
            <a:r>
              <a:rPr lang="en-US" sz="1600" dirty="0"/>
              <a:t>be ensure that Sub-Recipient Findings are resolved.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618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484310" y="1"/>
            <a:ext cx="10018713" cy="877824"/>
          </a:xfrm>
        </p:spPr>
        <p:txBody>
          <a:bodyPr/>
          <a:lstStyle/>
          <a:p>
            <a:r>
              <a:rPr lang="en-US" dirty="0" smtClean="0"/>
              <a:t>Technical Assistance (T/A)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1484312" y="877826"/>
            <a:ext cx="4895055" cy="5679992"/>
          </a:xfrm>
        </p:spPr>
        <p:txBody>
          <a:bodyPr>
            <a:normAutofit/>
          </a:bodyPr>
          <a:lstStyle/>
          <a:p>
            <a:pPr marL="0" lvl="0" indent="0">
              <a:buClr>
                <a:srgbClr val="C80000">
                  <a:lumMod val="75000"/>
                </a:srgbClr>
              </a:buClr>
              <a:buNone/>
            </a:pPr>
            <a:r>
              <a:rPr lang="en-US" sz="12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T/A Provided to Sub-recipients </a:t>
            </a:r>
            <a:endParaRPr lang="en-US" sz="1200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pPr lvl="0">
              <a:buClr>
                <a:srgbClr val="C80000">
                  <a:lumMod val="75000"/>
                </a:srgbClr>
              </a:buClr>
            </a:pPr>
            <a:r>
              <a:rPr lang="en-US" sz="1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Bi-Monthly </a:t>
            </a:r>
            <a:r>
              <a:rPr lang="en-US" sz="12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Sub-recipient </a:t>
            </a:r>
            <a:r>
              <a:rPr lang="en-US" sz="1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Meetings  </a:t>
            </a:r>
          </a:p>
          <a:p>
            <a:pPr lvl="1">
              <a:buClr>
                <a:srgbClr val="C80000">
                  <a:lumMod val="75000"/>
                </a:srgbClr>
              </a:buClr>
            </a:pPr>
            <a:r>
              <a:rPr lang="en-US" sz="1200" b="1" dirty="0">
                <a:solidFill>
                  <a:prstClr val="black"/>
                </a:solidFill>
              </a:rPr>
              <a:t>PROGRAM </a:t>
            </a:r>
            <a:r>
              <a:rPr lang="en-US" sz="1200" b="1" dirty="0" smtClean="0">
                <a:solidFill>
                  <a:prstClr val="black"/>
                </a:solidFill>
              </a:rPr>
              <a:t>ADMINISTRATION</a:t>
            </a:r>
            <a:r>
              <a:rPr lang="en-US" sz="1200" b="1" dirty="0">
                <a:solidFill>
                  <a:prstClr val="black"/>
                </a:solidFill>
              </a:rPr>
              <a:t>  </a:t>
            </a:r>
            <a:endParaRPr lang="en-US" sz="1200" dirty="0">
              <a:solidFill>
                <a:prstClr val="black"/>
              </a:solidFill>
            </a:endParaRP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dirty="0" smtClean="0">
                <a:solidFill>
                  <a:prstClr val="black"/>
                </a:solidFill>
              </a:rPr>
              <a:t>Review and discuss outstanding corrective action plans updates, Key Staff Changes, Progress toward implementation goals, Client Complaints, Grievance, RSR, Etc.  </a:t>
            </a:r>
            <a:endParaRPr lang="en-US" sz="1200" dirty="0">
              <a:solidFill>
                <a:prstClr val="black"/>
              </a:solidFill>
            </a:endParaRPr>
          </a:p>
          <a:p>
            <a:pPr lvl="1">
              <a:buClr>
                <a:srgbClr val="C80000">
                  <a:lumMod val="75000"/>
                </a:srgbClr>
              </a:buClr>
            </a:pP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b="1" dirty="0">
                <a:solidFill>
                  <a:prstClr val="black"/>
                </a:solidFill>
              </a:rPr>
              <a:t>FISCAL:</a:t>
            </a:r>
            <a:endParaRPr lang="en-US" sz="1200" dirty="0">
              <a:solidFill>
                <a:prstClr val="black"/>
              </a:solidFill>
            </a:endParaRP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dirty="0" smtClean="0">
                <a:solidFill>
                  <a:prstClr val="black"/>
                </a:solidFill>
              </a:rPr>
              <a:t>Review and discuss Expenditure to date; Invoicing /Reimbursement, Under/Overspending, Budget Revisions, Etc.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dirty="0">
                <a:solidFill>
                  <a:prstClr val="black"/>
                </a:solidFill>
              </a:rPr>
              <a:t>Service Category Expenditures Spreadsheet/Ledger Attached </a:t>
            </a:r>
          </a:p>
          <a:p>
            <a:pPr lvl="1">
              <a:buClr>
                <a:srgbClr val="C80000">
                  <a:lumMod val="75000"/>
                </a:srgbClr>
              </a:buClr>
            </a:pPr>
            <a:r>
              <a:rPr lang="en-US" sz="1200" b="1" dirty="0">
                <a:solidFill>
                  <a:prstClr val="black"/>
                </a:solidFill>
              </a:rPr>
              <a:t>CQM:</a:t>
            </a:r>
            <a:endParaRPr lang="en-US" sz="1200" dirty="0">
              <a:solidFill>
                <a:prstClr val="black"/>
              </a:solidFill>
            </a:endParaRP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dirty="0" smtClean="0">
                <a:solidFill>
                  <a:prstClr val="black"/>
                </a:solidFill>
              </a:rPr>
              <a:t>Review and dis</a:t>
            </a:r>
            <a:r>
              <a:rPr lang="en-US" sz="1200" u="sng" dirty="0" smtClean="0">
                <a:solidFill>
                  <a:prstClr val="black"/>
                </a:solidFill>
              </a:rPr>
              <a:t>c</a:t>
            </a:r>
            <a:r>
              <a:rPr lang="en-US" sz="1200" dirty="0" smtClean="0">
                <a:solidFill>
                  <a:prstClr val="black"/>
                </a:solidFill>
              </a:rPr>
              <a:t>uss QM Plan; Performance Measurements, QI Projects, Use of Data Reports, Program changes, Training, Etc. </a:t>
            </a:r>
            <a:endParaRPr lang="en-US" sz="1200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pPr lvl="0">
              <a:buClr>
                <a:srgbClr val="C80000">
                  <a:lumMod val="75000"/>
                </a:srgbClr>
              </a:buClr>
            </a:pPr>
            <a:r>
              <a:rPr lang="en-US" sz="1200" b="1" dirty="0">
                <a:solidFill>
                  <a:prstClr val="black"/>
                </a:solidFill>
                <a:latin typeface="+mj-lt"/>
              </a:rPr>
              <a:t>Quarterly  Provider Meetings</a:t>
            </a:r>
          </a:p>
          <a:p>
            <a:pPr>
              <a:buClr>
                <a:srgbClr val="C80000">
                  <a:lumMod val="75000"/>
                </a:srgbClr>
              </a:buClr>
            </a:pP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Palm </a:t>
            </a:r>
            <a:r>
              <a:rPr lang="en-US" sz="1200" b="1" dirty="0">
                <a:solidFill>
                  <a:prstClr val="black"/>
                </a:solidFill>
                <a:latin typeface="+mj-lt"/>
              </a:rPr>
              <a:t>Beach County HIV/AIDS Program </a:t>
            </a: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Manual</a:t>
            </a:r>
          </a:p>
          <a:p>
            <a:pPr>
              <a:buClr>
                <a:srgbClr val="C80000">
                  <a:lumMod val="75000"/>
                </a:srgbClr>
              </a:buClr>
            </a:pP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Provide Enterprise Trainings Recordings </a:t>
            </a: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Database </a:t>
            </a:r>
            <a:r>
              <a:rPr lang="en-US" sz="1200" b="1" dirty="0">
                <a:solidFill>
                  <a:prstClr val="black"/>
                </a:solidFill>
                <a:latin typeface="+mj-lt"/>
              </a:rPr>
              <a:t>Trainings </a:t>
            </a: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200" b="1" dirty="0">
                <a:solidFill>
                  <a:prstClr val="black"/>
                </a:solidFill>
                <a:latin typeface="+mj-lt"/>
              </a:rPr>
              <a:t>Reimbursement Trainings</a:t>
            </a:r>
          </a:p>
          <a:p>
            <a:pPr lvl="2">
              <a:buClr>
                <a:srgbClr val="C80000">
                  <a:lumMod val="75000"/>
                </a:srgbClr>
              </a:buClr>
            </a:pP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1200" b="1" dirty="0">
                <a:solidFill>
                  <a:prstClr val="black"/>
                </a:solidFill>
                <a:latin typeface="+mj-lt"/>
              </a:rPr>
              <a:t>Billing/Contract Management </a:t>
            </a:r>
            <a:r>
              <a:rPr lang="en-US" sz="1200" b="1" dirty="0" smtClean="0">
                <a:solidFill>
                  <a:prstClr val="black"/>
                </a:solidFill>
                <a:latin typeface="+mj-lt"/>
              </a:rPr>
              <a:t>Trainings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6607967" y="1033273"/>
            <a:ext cx="4895056" cy="4757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Other T/A Resources</a:t>
            </a:r>
          </a:p>
          <a:p>
            <a:r>
              <a:rPr lang="en-US" sz="1200" b="1" dirty="0" smtClean="0">
                <a:latin typeface="+mj-lt"/>
              </a:rPr>
              <a:t>Regional </a:t>
            </a:r>
            <a:r>
              <a:rPr lang="en-US" sz="1200" b="1" dirty="0">
                <a:latin typeface="+mj-lt"/>
              </a:rPr>
              <a:t>AIDS Education and Training Centers ( AETC) </a:t>
            </a:r>
            <a:r>
              <a:rPr lang="en-US" sz="1200" dirty="0"/>
              <a:t>offer a wide range of training opportunities for health professionals, including lectures, preceptorships, webinars, and conferences</a:t>
            </a:r>
            <a:r>
              <a:rPr lang="en-US" dirty="0"/>
              <a:t>.</a:t>
            </a:r>
          </a:p>
          <a:p>
            <a:r>
              <a:rPr lang="en-US" sz="1200" dirty="0">
                <a:latin typeface="Arial Rounded MT Bold" panose="020F0704030504030204" pitchFamily="34" charset="0"/>
              </a:rPr>
              <a:t>Target </a:t>
            </a:r>
            <a:r>
              <a:rPr lang="en-US" sz="1200" b="1" dirty="0" smtClean="0">
                <a:latin typeface="+mj-lt"/>
              </a:rPr>
              <a:t>HIV</a:t>
            </a:r>
            <a:r>
              <a:rPr lang="en-US" sz="1200" dirty="0" smtClean="0">
                <a:latin typeface="+mj-lt"/>
              </a:rPr>
              <a:t> </a:t>
            </a:r>
            <a:r>
              <a:rPr lang="en-US" sz="1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1200" dirty="0">
                <a:solidFill>
                  <a:srgbClr val="212121"/>
                </a:solidFill>
                <a:latin typeface="+mj-lt"/>
              </a:rPr>
              <a:t>website is the one-stop shop for technical assistance (TA) and training resources for HRSA's Ryan White HIV/AIDS Program (</a:t>
            </a:r>
            <a:r>
              <a:rPr lang="en-US" sz="1200" dirty="0" smtClean="0">
                <a:solidFill>
                  <a:srgbClr val="212121"/>
                </a:solidFill>
                <a:latin typeface="+mj-lt"/>
              </a:rPr>
              <a:t>RWHAP). Resources </a:t>
            </a:r>
            <a:r>
              <a:rPr lang="en-US" sz="1200" dirty="0">
                <a:solidFill>
                  <a:srgbClr val="212121"/>
                </a:solidFill>
                <a:latin typeface="+mj-lt"/>
              </a:rPr>
              <a:t>include webinars, tools, training materials, manuals, and guidelines that focus on RWHAP service delivery and </a:t>
            </a:r>
            <a:r>
              <a:rPr lang="en-US" sz="1200" dirty="0" smtClean="0">
                <a:solidFill>
                  <a:srgbClr val="212121"/>
                </a:solidFill>
                <a:latin typeface="+mj-lt"/>
              </a:rPr>
              <a:t>agency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308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BC HIV">
      <a:dk1>
        <a:sysClr val="windowText" lastClr="000000"/>
      </a:dk1>
      <a:lt1>
        <a:sysClr val="window" lastClr="FFFFFF"/>
      </a:lt1>
      <a:dk2>
        <a:srgbClr val="696464"/>
      </a:dk2>
      <a:lt2>
        <a:srgbClr val="FFFFFF"/>
      </a:lt2>
      <a:accent1>
        <a:srgbClr val="C80000"/>
      </a:accent1>
      <a:accent2>
        <a:srgbClr val="C80000"/>
      </a:accent2>
      <a:accent3>
        <a:srgbClr val="4E4A4A"/>
      </a:accent3>
      <a:accent4>
        <a:srgbClr val="7F7F7F"/>
      </a:accent4>
      <a:accent5>
        <a:srgbClr val="A5A1A1"/>
      </a:accent5>
      <a:accent6>
        <a:srgbClr val="E1DFDF"/>
      </a:accent6>
      <a:hlink>
        <a:srgbClr val="0070C0"/>
      </a:hlink>
      <a:folHlink>
        <a:srgbClr val="0070C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cfb1fa8da28cd8169280d2b9f6f9d7ef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9f5b4e62b3d3e769273a4ca83bc71af2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Training Schedule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Order0 xmlns="2c0a287c-2cfe-48a6-8384-085034255611" xsi:nil="true"/>
    <Category xmlns="2c0a287c-2cfe-48a6-8384-085034255611">Other</Category>
    <Meeting_x0020_Date xmlns="2c0a287c-2cfe-48a6-8384-085034255611" xsi:nil="true"/>
    <SharedWithUsers xmlns="3a458720-5d06-4124-9ae2-9cfb35b6a5a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F288B59-EA04-42A3-ABE1-88D5EC1B1EED}"/>
</file>

<file path=customXml/itemProps2.xml><?xml version="1.0" encoding="utf-8"?>
<ds:datastoreItem xmlns:ds="http://schemas.openxmlformats.org/officeDocument/2006/customXml" ds:itemID="{8501BCDC-EA6F-4C5D-995B-8D4CD9ADC984}"/>
</file>

<file path=customXml/itemProps3.xml><?xml version="1.0" encoding="utf-8"?>
<ds:datastoreItem xmlns:ds="http://schemas.openxmlformats.org/officeDocument/2006/customXml" ds:itemID="{56880C53-E3F3-40DE-B21A-3B2A2CEA843D}"/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5457</TotalTime>
  <Words>1287</Words>
  <Application>Microsoft Office PowerPoint</Application>
  <PresentationFormat>Widescreen</PresentationFormat>
  <Paragraphs>109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Rounded MT Bold</vt:lpstr>
      <vt:lpstr>Calibri</vt:lpstr>
      <vt:lpstr>Corbel</vt:lpstr>
      <vt:lpstr>Symbol</vt:lpstr>
      <vt:lpstr>Times New Roman</vt:lpstr>
      <vt:lpstr>Parallax</vt:lpstr>
      <vt:lpstr>Summary of the Ryan White HIV/AIDS Program (RWHAP) Grant Year 2024 Sub-recipient Monitoring Findings</vt:lpstr>
      <vt:lpstr>Purpose of the Summary </vt:lpstr>
      <vt:lpstr>RWHAP Monitoring Process Overview</vt:lpstr>
      <vt:lpstr>RWHAP Monitoring Process</vt:lpstr>
      <vt:lpstr>RWHAP Sub-recipient Contracts </vt:lpstr>
      <vt:lpstr>RWHAP Monitoring Findings </vt:lpstr>
      <vt:lpstr> RWHAP Monitoring Findings-Detail (cont’d)</vt:lpstr>
      <vt:lpstr>Corrective Action Plan</vt:lpstr>
      <vt:lpstr>Technical Assistance (T/A)</vt:lpstr>
      <vt:lpstr>Key Takeaways</vt:lpstr>
    </vt:vector>
  </TitlesOfParts>
  <Company>Palm Beach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Casey Messer</dc:creator>
  <cp:lastModifiedBy>Anna Balla</cp:lastModifiedBy>
  <cp:revision>125</cp:revision>
  <cp:lastPrinted>2022-07-07T17:38:29Z</cp:lastPrinted>
  <dcterms:created xsi:type="dcterms:W3CDTF">2021-06-07T18:52:09Z</dcterms:created>
  <dcterms:modified xsi:type="dcterms:W3CDTF">2025-07-14T15:10:51Z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  <property fmtid="{D5CDD505-2E9C-101B-9397-08002B2CF9AE}" pid="3" name="Order">
    <vt:r8>89000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